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5" r:id="rId3"/>
    <p:sldId id="276" r:id="rId4"/>
    <p:sldId id="259" r:id="rId5"/>
    <p:sldId id="257" r:id="rId6"/>
    <p:sldId id="260" r:id="rId7"/>
    <p:sldId id="261" r:id="rId8"/>
    <p:sldId id="262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90" r:id="rId17"/>
    <p:sldId id="288" r:id="rId18"/>
    <p:sldId id="289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10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03200" y="0"/>
            <a:ext cx="3778250" cy="6858000"/>
            <a:chOff x="203200" y="0"/>
            <a:chExt cx="3778250" cy="685800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>
                <a:gd name="T0" fmla="*/ 0 w 860"/>
                <a:gd name="T1" fmla="*/ 3881438 h 2502"/>
                <a:gd name="T2" fmla="*/ 361950 w 860"/>
                <a:gd name="T3" fmla="*/ 3971925 h 2502"/>
                <a:gd name="T4" fmla="*/ 1365250 w 860"/>
                <a:gd name="T5" fmla="*/ 0 h 2502"/>
                <a:gd name="T6" fmla="*/ 984250 w 860"/>
                <a:gd name="T7" fmla="*/ 0 h 2502"/>
                <a:gd name="T8" fmla="*/ 0 w 860"/>
                <a:gd name="T9" fmla="*/ 3881438 h 25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203200" y="0"/>
              <a:ext cx="1336675" cy="3862389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" name="Freeform 8"/>
            <p:cNvSpPr/>
            <p:nvPr/>
          </p:nvSpPr>
          <p:spPr bwMode="auto">
            <a:xfrm>
              <a:off x="207963" y="3776664"/>
              <a:ext cx="1936750" cy="3081337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" name="Freeform 9"/>
            <p:cNvSpPr/>
            <p:nvPr/>
          </p:nvSpPr>
          <p:spPr bwMode="auto">
            <a:xfrm>
              <a:off x="646113" y="3886201"/>
              <a:ext cx="2373312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/>
            <p:cNvSpPr/>
            <p:nvPr/>
          </p:nvSpPr>
          <p:spPr bwMode="auto">
            <a:xfrm>
              <a:off x="641350" y="3881439"/>
              <a:ext cx="3340100" cy="2976562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1"/>
            <p:cNvSpPr/>
            <p:nvPr/>
          </p:nvSpPr>
          <p:spPr bwMode="auto">
            <a:xfrm>
              <a:off x="203200" y="3771901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1" name="Freeform 12"/>
          <p:cNvSpPr>
            <a:spLocks/>
          </p:cNvSpPr>
          <p:nvPr/>
        </p:nvSpPr>
        <p:spPr bwMode="auto">
          <a:xfrm>
            <a:off x="203200" y="3771900"/>
            <a:ext cx="361950" cy="90488"/>
          </a:xfrm>
          <a:custGeom>
            <a:avLst/>
            <a:gdLst>
              <a:gd name="T0" fmla="*/ 361950 w 228"/>
              <a:gd name="T1" fmla="*/ 90488 h 57"/>
              <a:gd name="T2" fmla="*/ 0 w 228"/>
              <a:gd name="T3" fmla="*/ 0 h 57"/>
              <a:gd name="T4" fmla="*/ 352425 w 228"/>
              <a:gd name="T5" fmla="*/ 85725 h 57"/>
              <a:gd name="T6" fmla="*/ 361950 w 228"/>
              <a:gd name="T7" fmla="*/ 90488 h 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560388" y="3867150"/>
            <a:ext cx="61912" cy="80963"/>
          </a:xfrm>
          <a:custGeom>
            <a:avLst/>
            <a:gdLst>
              <a:gd name="T0" fmla="*/ 0 w 39"/>
              <a:gd name="T1" fmla="*/ 0 h 51"/>
              <a:gd name="T2" fmla="*/ 61912 w 39"/>
              <a:gd name="T3" fmla="*/ 80963 h 51"/>
              <a:gd name="T4" fmla="*/ 4762 w 39"/>
              <a:gd name="T5" fmla="*/ 0 h 51"/>
              <a:gd name="T6" fmla="*/ 0 w 39"/>
              <a:gd name="T7" fmla="*/ 0 h 5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326313" y="6116638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4263" y="6116638"/>
            <a:ext cx="36083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116638"/>
            <a:ext cx="411162" cy="365125"/>
          </a:xfrm>
        </p:spPr>
        <p:txBody>
          <a:bodyPr/>
          <a:lstStyle>
            <a:lvl1pPr>
              <a:defRPr/>
            </a:lvl1pPr>
          </a:lstStyle>
          <a:p>
            <a:fld id="{BAFB056F-F2C5-403F-919F-00EEAF622641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0958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5F32-F8FA-4035-AF91-9FAD29C87DC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7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5C81B-F80B-4132-898C-75A571251D4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44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r>
              <a:rPr lang="en-US" sz="8000" dirty="0">
                <a:solidFill>
                  <a:prstClr val="black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en-US" sz="8000" dirty="0">
                <a:solidFill>
                  <a:prstClr val="black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D69772B-5F52-452F-BE56-1E9DDE8910D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96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022BD-3DBC-4E38-90A7-92C2D254C0B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9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r>
              <a:rPr lang="en-US" sz="8000" dirty="0">
                <a:solidFill>
                  <a:prstClr val="black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en-US" sz="8000" dirty="0">
                <a:solidFill>
                  <a:prstClr val="black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173D25D-D5D5-45E1-8F63-B123FD4C588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80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E3DA698-BA93-4406-A645-90AEBB65C85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4CF03-C380-4CFF-8DA7-4317CEA1A25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777323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3FFAD-0C6C-4F77-9EB9-1FAB8CC7D58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9117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3775" y="6108700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3263" y="6108700"/>
            <a:ext cx="5313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175" y="6108700"/>
            <a:ext cx="428625" cy="365125"/>
          </a:xfrm>
        </p:spPr>
        <p:txBody>
          <a:bodyPr/>
          <a:lstStyle>
            <a:lvl1pPr>
              <a:defRPr/>
            </a:lvl1pPr>
          </a:lstStyle>
          <a:p>
            <a:fld id="{026DA62C-9A91-4A68-B979-0B9514D6102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50187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88672-0222-48BB-832E-ECC1C46B1711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28409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BDB91-1679-4628-8C38-C06778CA889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75169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A294C-223A-4153-9069-92399C4F59A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30420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CA09E-5E05-4233-B525-C66869A8DB4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85730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9120-84AB-4CAA-8919-819673DC4AF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068245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EDE80-1130-44EF-8005-450B2EE5EE6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25216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5171E-607C-4534-84E0-E3FD4F584B5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593138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2132013" cy="6858000"/>
            <a:chOff x="0" y="0"/>
            <a:chExt cx="2132013" cy="6858001"/>
          </a:xfrm>
        </p:grpSpPr>
        <p:sp>
          <p:nvSpPr>
            <p:cNvPr id="1032" name="Freeform 6"/>
            <p:cNvSpPr>
              <a:spLocks/>
            </p:cNvSpPr>
            <p:nvPr/>
          </p:nvSpPr>
          <p:spPr bwMode="auto">
            <a:xfrm>
              <a:off x="0" y="0"/>
              <a:ext cx="1073150" cy="5291138"/>
            </a:xfrm>
            <a:custGeom>
              <a:avLst/>
              <a:gdLst>
                <a:gd name="T0" fmla="*/ 0 w 676"/>
                <a:gd name="T1" fmla="*/ 4972050 h 3333"/>
                <a:gd name="T2" fmla="*/ 0 w 676"/>
                <a:gd name="T3" fmla="*/ 5257800 h 3333"/>
                <a:gd name="T4" fmla="*/ 200025 w 676"/>
                <a:gd name="T5" fmla="*/ 5291138 h 3333"/>
                <a:gd name="T6" fmla="*/ 1073150 w 676"/>
                <a:gd name="T7" fmla="*/ 0 h 3333"/>
                <a:gd name="T8" fmla="*/ 815975 w 676"/>
                <a:gd name="T9" fmla="*/ 0 h 3333"/>
                <a:gd name="T10" fmla="*/ 0 w 676"/>
                <a:gd name="T11" fmla="*/ 4972050 h 3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9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4"/>
              <a:ext cx="906463" cy="1195387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1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1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4"/>
              <a:ext cx="1377950" cy="1500187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82663" y="457200"/>
            <a:ext cx="770413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2663" y="2667000"/>
            <a:ext cx="770413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063" y="6116638"/>
            <a:ext cx="858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7550" y="6116638"/>
            <a:ext cx="5313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4050" y="6116638"/>
            <a:ext cx="412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6EA9643-1F26-406F-A193-20CC96353A26}" type="slidenum">
              <a:rPr lang="en-US" altLang="en-US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5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heel spokes="1"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914400"/>
            <a:ext cx="7704137" cy="2057400"/>
          </a:xfrm>
        </p:spPr>
        <p:txBody>
          <a:bodyPr/>
          <a:lstStyle/>
          <a:p>
            <a:pPr eaLnBrk="1" fontAlgn="auto" hangingPunct="1">
              <a:defRPr/>
            </a:pP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ADVOCATES COMPLAINTS COMMISSION  (ACC)</a:t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  <a:cs typeface="Times New Roman" panose="02020603050405020304" pitchFamily="18" charset="0"/>
              </a:rPr>
              <a:t>Legal fees and lien demystified </a:t>
            </a: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3</a:t>
            </a:r>
            <a:r>
              <a:rPr lang="en-US" altLang="en-US" b="1" baseline="30000" dirty="0">
                <a:latin typeface="Maiandra GD" panose="020E0502030308020204" pitchFamily="34" charset="0"/>
                <a:cs typeface="Times New Roman" panose="02020603050405020304" pitchFamily="18" charset="0"/>
              </a:rPr>
              <a:t>rd</a:t>
            </a: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  Webinar Series</a:t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Presentation </a:t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Date: 08.07.2021</a:t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85" y="152400"/>
            <a:ext cx="1140822" cy="91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4387312"/>
      </p:ext>
    </p:extLst>
  </p:cSld>
  <p:clrMapOvr>
    <a:masterClrMapping/>
  </p:clrMapOvr>
  <p:transition spd="slow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04667" cy="1143000"/>
          </a:xfrm>
        </p:spPr>
        <p:txBody>
          <a:bodyPr/>
          <a:lstStyle/>
          <a:p>
            <a:r>
              <a:rPr lang="en-US" sz="3600" b="1" dirty="0">
                <a:latin typeface="Maiandra GD" pitchFamily="34" charset="0"/>
              </a:rPr>
              <a:t>2. Advocates Remuneration Order (ARO).</a:t>
            </a:r>
            <a:endParaRPr lang="en-US" sz="3600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704667" cy="4419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200" dirty="0">
                <a:latin typeface="Maiandra GD" pitchFamily="34" charset="0"/>
              </a:rPr>
              <a:t>It guides the advocates on how to charge their clients legal fees for services rendered by setting out the minimum  remuneration they may charge.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200" b="1" dirty="0">
                <a:latin typeface="Maiandra GD" pitchFamily="34" charset="0"/>
              </a:rPr>
              <a:t>Section 44</a:t>
            </a:r>
            <a:r>
              <a:rPr lang="en-US" sz="2200" dirty="0">
                <a:latin typeface="Maiandra GD" pitchFamily="34" charset="0"/>
              </a:rPr>
              <a:t> of the Advocates Act gives the Chief Justice authority to prescribe and regulate the remuneration of advocates in conjunction with recommendations from the LSK Council.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200" dirty="0">
                <a:latin typeface="Maiandra GD" pitchFamily="34" charset="0"/>
              </a:rPr>
              <a:t>The Current  Order is the </a:t>
            </a:r>
            <a:r>
              <a:rPr lang="en-US" sz="2200" b="1" dirty="0">
                <a:latin typeface="Maiandra GD" pitchFamily="34" charset="0"/>
              </a:rPr>
              <a:t>Advocates (Remuneration) (Amendment) Order, 2014</a:t>
            </a:r>
            <a:r>
              <a:rPr lang="en-US" sz="2200" dirty="0">
                <a:latin typeface="Maiandra GD" pitchFamily="34" charset="0"/>
              </a:rPr>
              <a:t> and </a:t>
            </a:r>
            <a:r>
              <a:rPr lang="en-GB" sz="2200" dirty="0">
                <a:latin typeface="Maiandra GD" pitchFamily="34" charset="0"/>
              </a:rPr>
              <a:t>has</a:t>
            </a:r>
            <a:r>
              <a:rPr lang="en-GB" sz="2200" b="1" dirty="0">
                <a:latin typeface="Maiandra GD" pitchFamily="34" charset="0"/>
              </a:rPr>
              <a:t> </a:t>
            </a:r>
            <a:r>
              <a:rPr lang="en-GB" sz="2200" dirty="0">
                <a:latin typeface="Maiandra GD" pitchFamily="34" charset="0"/>
              </a:rPr>
              <a:t>11 schedules detailing the scale fees advocates should charge. </a:t>
            </a:r>
            <a:endParaRPr lang="en-US" sz="2200" dirty="0">
              <a:latin typeface="Maiandra GD" pitchFamily="34" charset="0"/>
            </a:endParaRPr>
          </a:p>
          <a:p>
            <a:endParaRPr lang="en-US" sz="2200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0106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04667" cy="838200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Special fees.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933267" cy="5562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Advocates  are allowed to charge  a special fee in respect of business of exceptional importance or unusual complexity under ARO.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For such fees to be charged the following is taken into account;-</a:t>
            </a:r>
            <a:endParaRPr lang="en-US" dirty="0">
              <a:latin typeface="Maiandra GD" pitchFamily="34" charset="0"/>
            </a:endParaRPr>
          </a:p>
          <a:p>
            <a:pPr marL="457200" lvl="1" indent="0" algn="just">
              <a:buNone/>
            </a:pPr>
            <a:r>
              <a:rPr lang="en-GB" dirty="0">
                <a:latin typeface="Maiandra GD" pitchFamily="34" charset="0"/>
              </a:rPr>
              <a:t>(a)	The place at or circumstances in which the business was transacted;</a:t>
            </a:r>
            <a:endParaRPr lang="en-US" dirty="0">
              <a:latin typeface="Maiandra GD" pitchFamily="34" charset="0"/>
            </a:endParaRPr>
          </a:p>
          <a:p>
            <a:pPr marL="457200" lvl="1" indent="0" algn="just">
              <a:buNone/>
            </a:pPr>
            <a:r>
              <a:rPr lang="en-GB" dirty="0">
                <a:latin typeface="Maiandra GD" pitchFamily="34" charset="0"/>
              </a:rPr>
              <a:t>(b)	The nature and extent of the pecuniary or other interest involved;</a:t>
            </a:r>
            <a:endParaRPr lang="en-US" dirty="0">
              <a:latin typeface="Maiandra GD" pitchFamily="34" charset="0"/>
            </a:endParaRPr>
          </a:p>
          <a:p>
            <a:pPr marL="457200" lvl="1" indent="0" algn="just">
              <a:buNone/>
            </a:pPr>
            <a:r>
              <a:rPr lang="en-GB" dirty="0">
                <a:latin typeface="Maiandra GD" pitchFamily="34" charset="0"/>
              </a:rPr>
              <a:t>(c)	The labour and responsibility entailed; and </a:t>
            </a:r>
            <a:endParaRPr lang="en-US" dirty="0">
              <a:latin typeface="Maiandra GD" pitchFamily="34" charset="0"/>
            </a:endParaRPr>
          </a:p>
          <a:p>
            <a:pPr marL="457200" lvl="1" indent="0" algn="just">
              <a:buNone/>
            </a:pPr>
            <a:r>
              <a:rPr lang="en-GB" dirty="0">
                <a:latin typeface="Maiandra GD" pitchFamily="34" charset="0"/>
              </a:rPr>
              <a:t>(d)	The number, complexity and importance of the documents prepared or examined.</a:t>
            </a:r>
            <a:endParaRPr lang="en-US" dirty="0">
              <a:latin typeface="Maiandra GD" pitchFamily="34" charset="0"/>
            </a:endParaRPr>
          </a:p>
          <a:p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79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04667" cy="914399"/>
          </a:xfrm>
        </p:spPr>
        <p:txBody>
          <a:bodyPr/>
          <a:lstStyle/>
          <a:p>
            <a:r>
              <a:rPr lang="en-US" b="1" dirty="0"/>
              <a:t>3. Taxation of costs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704667" cy="25908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itchFamily="34" charset="0"/>
              </a:rPr>
              <a:t>The taxation of costs is governed by the Advocates Act and the ARO in respect of party and party and advocate client bill of costs.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2000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sz="2000" dirty="0">
                <a:latin typeface="Maiandra GD" pitchFamily="34" charset="0"/>
              </a:rPr>
              <a:t>An advocate and client  bill of costs in contentious matters is  taxed on  as indicated in Part B of Schedules 6, 7, 8, 9, 10 and 11 of the ARO which  provides  that as between advocate and client the costs shall be  increased by 50%.</a:t>
            </a:r>
            <a:endParaRPr lang="en-US" sz="2000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379933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04667" cy="990599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Undercutting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620000" cy="5105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It is charging or accepting fees less that those proscribed in Advocates Remuneration Order (ARO).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Section 36 of the Advocates Act and Paragraph 3 of ARO bars  advocates from undercutting.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It is a professional misconduct for an advocate to engage in the practice of undercutting (Standards of Professional Practice and ethical conduct, Rule 67)</a:t>
            </a:r>
            <a:endParaRPr lang="en-US" dirty="0">
              <a:latin typeface="Maiandra GD" pitchFamily="34" charset="0"/>
            </a:endParaRPr>
          </a:p>
          <a:p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65357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04667" cy="685799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Overcharging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704667" cy="5105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200" dirty="0">
                <a:latin typeface="Maiandra GD" pitchFamily="34" charset="0"/>
              </a:rPr>
              <a:t>It is charging unjustifiably high fees which is not commensurate with the professional services rendered.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200" dirty="0">
                <a:latin typeface="Maiandra GD" pitchFamily="34" charset="0"/>
              </a:rPr>
              <a:t>Under Standards of Professional Practice and ethical conduct, Rule 62 overcharging constitutes professional misconduct.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200" dirty="0">
                <a:latin typeface="Maiandra GD" pitchFamily="34" charset="0"/>
              </a:rPr>
              <a:t>Rule 72 thereof  provides instances of overcharging as follows:-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Inflating fees and or disbursements incurred;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Misleading the client as to the scale fees;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Generating unnecessary work as a basis for extra fees;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Misrepresenting the amount or complexity of the work involved;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Claiming that the work took more time to carry out than it did.</a:t>
            </a:r>
          </a:p>
          <a:p>
            <a:endParaRPr lang="en-US" sz="2200" dirty="0">
              <a:latin typeface="Maiandra GD" pitchFamily="34" charset="0"/>
            </a:endParaRPr>
          </a:p>
        </p:txBody>
      </p:sp>
      <p:pic>
        <p:nvPicPr>
          <p:cNvPr id="4098" name="Picture 2" descr="Singapore Property Lawyer Fee | Costs to Hire a Conveyancing Lawy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r="16611"/>
          <a:stretch/>
        </p:blipFill>
        <p:spPr bwMode="auto">
          <a:xfrm>
            <a:off x="6962001" y="162988"/>
            <a:ext cx="1733266" cy="113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96792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04667" cy="990599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Payment of legal fees in kind.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704667" cy="41910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Rule 78 of Standards of Professional Practice and ethical conduct prohibits  advocate from  entering into an arrangement under which the client settles legal fees in kind.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 Such instances include;-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latin typeface="Maiandra GD" pitchFamily="34" charset="0"/>
              </a:rPr>
              <a:t>Rendering by the client of services to the Advocate or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latin typeface="Maiandra GD" pitchFamily="34" charset="0"/>
              </a:rPr>
              <a:t>The transfer by the client to the Advocate of property in settlement of legal fees.</a:t>
            </a:r>
          </a:p>
        </p:txBody>
      </p:sp>
    </p:spTree>
    <p:extLst>
      <p:ext uri="{BB962C8B-B14F-4D97-AF65-F5344CB8AC3E}">
        <p14:creationId xmlns:p14="http://schemas.microsoft.com/office/powerpoint/2010/main" val="415676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27250"/>
      </p:ext>
    </p:extLst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467600" cy="1981200"/>
          </a:xfrm>
        </p:spPr>
        <p:txBody>
          <a:bodyPr/>
          <a:lstStyle/>
          <a:p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>Advocate’s right of lien</a:t>
            </a:r>
            <a:r>
              <a:rPr lang="en-US" sz="4400" b="1" dirty="0">
                <a:latin typeface="Maiandra GD" panose="020E0502030308020204" pitchFamily="34" charset="0"/>
              </a:rPr>
              <a:t> </a:t>
            </a:r>
            <a:br>
              <a:rPr lang="en-US" sz="44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>Date: Thursday, July 8,2021</a:t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Presented by: Clare Namarome</a:t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                 Senior State Counsel</a:t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791403830"/>
      </p:ext>
    </p:extLst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14600" y="457200"/>
            <a:ext cx="3810000" cy="762000"/>
          </a:xfrm>
        </p:spPr>
        <p:txBody>
          <a:bodyPr/>
          <a:lstStyle/>
          <a:p>
            <a:pPr eaLnBrk="1" hangingPunct="1"/>
            <a:r>
              <a:rPr lang="en-GB" altLang="en-US" sz="6000" b="1" dirty="0">
                <a:ln>
                  <a:noFill/>
                </a:ln>
                <a:latin typeface="Maiandra GD" panose="020E0502030308020204" pitchFamily="34" charset="0"/>
              </a:rPr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90599" y="1447800"/>
            <a:ext cx="8001001" cy="5105400"/>
          </a:xfrm>
        </p:spPr>
        <p:txBody>
          <a:bodyPr rtlCol="0" anchor="t">
            <a:normAutofit/>
          </a:bodyPr>
          <a:lstStyle/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altLang="en-GB" dirty="0">
                <a:latin typeface="Maiandra GD" panose="020E0502030308020204" pitchFamily="34" charset="0"/>
              </a:rPr>
              <a:t> Advocate’s lien defined</a:t>
            </a: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altLang="en-GB" dirty="0">
                <a:latin typeface="Maiandra GD" panose="020E0502030308020204" pitchFamily="34" charset="0"/>
              </a:rPr>
              <a:t>Types of lien</a:t>
            </a: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altLang="en-GB" dirty="0">
                <a:latin typeface="Maiandra GD" panose="020E0502030308020204" pitchFamily="34" charset="0"/>
              </a:rPr>
              <a:t>Wrongful exercise of  lien</a:t>
            </a:r>
            <a:r>
              <a:rPr lang="en-GB" dirty="0">
                <a:latin typeface="Maiandra GD" panose="020E0502030308020204" pitchFamily="34" charset="0"/>
              </a:rPr>
              <a:t> 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latin typeface="Maiandra GD" panose="020E0502030308020204" pitchFamily="34" charset="0"/>
                <a:cs typeface="Maiandra GD" panose="020E0502030308020204" pitchFamily="34" charset="0"/>
              </a:rPr>
              <a:t>Remedies where lien is wrongfully exercised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latin typeface="Maiandra GD" panose="020E0502030308020204" pitchFamily="34" charset="0"/>
              </a:rPr>
              <a:t>Q &amp; A</a:t>
            </a:r>
            <a:endParaRPr lang="en-GB" dirty="0">
              <a:latin typeface="Maiandra GD" panose="020E0502030308020204" pitchFamily="34" charset="0"/>
            </a:endParaRP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 panose="020B0604020202020204"/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356584"/>
      </p:ext>
    </p:extLst>
  </p:cSld>
  <p:clrMapOvr>
    <a:masterClrMapping/>
  </p:clrMapOvr>
  <p:transition spd="slow"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685802"/>
            <a:ext cx="5642822" cy="1127124"/>
          </a:xfrm>
        </p:spPr>
        <p:txBody>
          <a:bodyPr/>
          <a:lstStyle/>
          <a:p>
            <a:r>
              <a:rPr lang="en-US" b="1" dirty="0"/>
              <a:t>Advocate’s Lien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1981200"/>
            <a:ext cx="3739896" cy="4054474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b="1" dirty="0">
                <a:latin typeface="Maiandra GD" panose="020E0502030308020204" pitchFamily="34" charset="0"/>
              </a:rPr>
              <a:t>Lien</a:t>
            </a:r>
            <a:r>
              <a:rPr lang="en-US" sz="2000" dirty="0">
                <a:latin typeface="Maiandra GD" panose="020E0502030308020204" pitchFamily="34" charset="0"/>
              </a:rPr>
              <a:t>” refers to the legal right to retain possession of another’s property pending the payment of a debt.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“</a:t>
            </a:r>
            <a:r>
              <a:rPr lang="en-US" sz="2000" b="1" dirty="0">
                <a:latin typeface="Maiandra GD" panose="020E0502030308020204" pitchFamily="34" charset="0"/>
              </a:rPr>
              <a:t>Advocate’s lien</a:t>
            </a:r>
            <a:r>
              <a:rPr lang="en-US" sz="2000" dirty="0">
                <a:latin typeface="Maiandra GD" panose="020E0502030308020204" pitchFamily="34" charset="0"/>
              </a:rPr>
              <a:t>” is the right of an advocate to retain client's file/documents/property/funds which have come into his hands in the course of his professional employment by the client until full payment of his legal fees.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133600"/>
            <a:ext cx="3739896" cy="388022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Advocate’s lien is a remedy available to an advocate or a law firm that has not been paid for services rendered.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2000" dirty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The policy underlying advocate’s lien is that it would be unfair for the client to enjoy the fruits of the advocate’s work without paying the advocate’s legal fees</a:t>
            </a:r>
            <a:endParaRPr lang="en-US" sz="2000" dirty="0"/>
          </a:p>
        </p:txBody>
      </p:sp>
      <p:pic>
        <p:nvPicPr>
          <p:cNvPr id="5" name="Content Placeholder 7" descr="Lien phot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010400" y="376757"/>
            <a:ext cx="1894693" cy="130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247609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467600" cy="1981200"/>
          </a:xfrm>
        </p:spPr>
        <p:txBody>
          <a:bodyPr/>
          <a:lstStyle/>
          <a:p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>
                <a:latin typeface="Maiandra GD" panose="020E0502030308020204" pitchFamily="34" charset="0"/>
              </a:rPr>
              <a:t>Advocate’s legal fees</a:t>
            </a:r>
            <a:r>
              <a:rPr lang="en-US" sz="4400" b="1" dirty="0">
                <a:latin typeface="Maiandra GD" panose="020E0502030308020204" pitchFamily="34" charset="0"/>
              </a:rPr>
              <a:t> </a:t>
            </a:r>
            <a:br>
              <a:rPr lang="en-US" sz="44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>Date: Thursday, July 8, 2021</a:t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Presented by: Benjamin </a:t>
            </a:r>
            <a:r>
              <a:rPr lang="en-US" b="1" dirty="0" err="1">
                <a:latin typeface="Maiandra GD" panose="020E0502030308020204" pitchFamily="34" charset="0"/>
              </a:rPr>
              <a:t>Mbithi</a:t>
            </a:r>
            <a:r>
              <a:rPr lang="en-US" b="1" dirty="0">
                <a:latin typeface="Maiandra GD" panose="020E0502030308020204" pitchFamily="34" charset="0"/>
              </a:rPr>
              <a:t/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                 Senior State Counsel</a:t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72185857"/>
      </p:ext>
    </p:extLst>
  </p:cSld>
  <p:clrMapOvr>
    <a:masterClrMapping/>
  </p:clrMapOvr>
  <p:transition spd="slow">
    <p:wheel spokes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aiandra GD" panose="020E0502030308020204" pitchFamily="34" charset="0"/>
                <a:cs typeface="Maiandra GD" panose="020E0502030308020204" pitchFamily="34" charset="0"/>
              </a:rPr>
              <a:t>Types of lien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600" dirty="0">
                <a:latin typeface="Maiandra GD" panose="020E0502030308020204" pitchFamily="34" charset="0"/>
                <a:cs typeface="Maiandra GD" panose="020E0502030308020204" pitchFamily="34" charset="0"/>
              </a:rPr>
              <a:t>There are two (2) types of lien exercised by advocates:-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600" b="1" dirty="0">
                <a:latin typeface="Maiandra GD" panose="020E0502030308020204" pitchFamily="34" charset="0"/>
                <a:cs typeface="Maiandra GD" panose="020E0502030308020204" pitchFamily="34" charset="0"/>
              </a:rPr>
              <a:t>Retaining /possessory/general lien</a:t>
            </a:r>
            <a:r>
              <a:rPr lang="en-US" sz="2600" dirty="0">
                <a:latin typeface="Maiandra GD" panose="020E0502030308020204" pitchFamily="34" charset="0"/>
                <a:cs typeface="Maiandra GD" panose="020E0502030308020204" pitchFamily="34" charset="0"/>
              </a:rPr>
              <a:t>- Right of an advocate to retain client’s property already in his possession until his legal fees has been paid.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395855"/>
            <a:ext cx="3739896" cy="3617969"/>
          </a:xfrm>
        </p:spPr>
        <p:txBody>
          <a:bodyPr>
            <a:normAutofit fontScale="85000" lnSpcReduction="10000"/>
          </a:bodyPr>
          <a:lstStyle/>
          <a:p>
            <a:pPr marL="342900" lvl="2" indent="-342900">
              <a:buFont typeface="+mj-lt"/>
              <a:buAutoNum type="arabicPeriod" startAt="2"/>
            </a:pPr>
            <a:endParaRPr lang="en-US" sz="1800" b="1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marL="342900" lvl="2" indent="-342900" algn="just">
              <a:buFont typeface="+mj-lt"/>
              <a:buAutoNum type="arabicPeriod" startAt="2"/>
            </a:pPr>
            <a:r>
              <a:rPr lang="en-US" sz="2100" b="1" dirty="0">
                <a:latin typeface="Maiandra GD" panose="020E0502030308020204" pitchFamily="34" charset="0"/>
                <a:cs typeface="Maiandra GD" panose="020E0502030308020204" pitchFamily="34" charset="0"/>
              </a:rPr>
              <a:t>Statutory/charging lien</a:t>
            </a:r>
            <a:r>
              <a:rPr lang="en-US" sz="2100" dirty="0">
                <a:latin typeface="Maiandra GD" panose="020E0502030308020204" pitchFamily="34" charset="0"/>
                <a:cs typeface="Maiandra GD" panose="020E0502030308020204" pitchFamily="34" charset="0"/>
              </a:rPr>
              <a:t>- The right of an advocate  to ask the court to direct that the personal property of a client recovered or preserved through the advocate’s efforts stand as security for his unpaid fees. </a:t>
            </a:r>
          </a:p>
          <a:p>
            <a:pPr marL="285750" lvl="2" algn="just">
              <a:buFont typeface="Wingdings" panose="05000000000000000000" pitchFamily="2" charset="2"/>
              <a:buChar char="v"/>
            </a:pPr>
            <a:r>
              <a:rPr lang="en-US" sz="2100" dirty="0">
                <a:latin typeface="Maiandra GD" panose="020E0502030308020204" pitchFamily="34" charset="0"/>
                <a:cs typeface="Maiandra GD" panose="020E0502030308020204" pitchFamily="34" charset="0"/>
              </a:rPr>
              <a:t>The court has the power to issue a charging order over real and personal property recovered or preserved through the advocate’s efforts</a:t>
            </a: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4" descr="Li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066800"/>
            <a:ext cx="2160905" cy="117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45047"/>
      </p:ext>
    </p:extLst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295399"/>
          </a:xfrm>
        </p:spPr>
        <p:txBody>
          <a:bodyPr/>
          <a:lstStyle/>
          <a:p>
            <a:r>
              <a:rPr lang="en-US" b="1" dirty="0">
                <a:latin typeface="Maiandra GD" panose="020E0502030308020204" pitchFamily="34" charset="0"/>
                <a:cs typeface="Maiandra GD" panose="020E0502030308020204" pitchFamily="34" charset="0"/>
              </a:rPr>
              <a:t>1. Retaining lien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1752600"/>
            <a:ext cx="3739896" cy="48006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en-US" sz="64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latin typeface="Maiandra GD" panose="020E0502030308020204" pitchFamily="34" charset="0"/>
                <a:cs typeface="Maiandra GD" panose="020E0502030308020204" pitchFamily="34" charset="0"/>
              </a:rPr>
              <a:t>This is the type of lien commonly exercised by advocates.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latin typeface="Maiandra GD" panose="020E0502030308020204" pitchFamily="34" charset="0"/>
                <a:cs typeface="Maiandra GD" panose="020E0502030308020204" pitchFamily="34" charset="0"/>
              </a:rPr>
              <a:t>It is known as retaining lien because it gives an advocate the right to retain client’s property/documents/funds in his possession.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latin typeface="Maiandra GD" panose="020E0502030308020204" pitchFamily="34" charset="0"/>
                <a:cs typeface="Maiandra GD" panose="020E0502030308020204" pitchFamily="34" charset="0"/>
              </a:rPr>
              <a:t>The property must have come into advocate’s possession in the course of his professional employment by the client.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7200" dirty="0">
                <a:latin typeface="Maiandra GD" panose="020E0502030308020204" pitchFamily="34" charset="0"/>
                <a:cs typeface="Maiandra GD" panose="020E0502030308020204" pitchFamily="34" charset="0"/>
              </a:rPr>
              <a:t>Retaining lien is </a:t>
            </a:r>
            <a:r>
              <a:rPr lang="en-US" sz="7200" b="1" dirty="0">
                <a:latin typeface="Maiandra GD" panose="020E0502030308020204" pitchFamily="34" charset="0"/>
                <a:cs typeface="Maiandra GD" panose="020E0502030308020204" pitchFamily="34" charset="0"/>
              </a:rPr>
              <a:t>passive in nature</a:t>
            </a:r>
            <a:r>
              <a:rPr lang="en-US" sz="7200" dirty="0">
                <a:latin typeface="Maiandra GD" panose="020E0502030308020204" pitchFamily="34" charset="0"/>
                <a:cs typeface="Maiandra GD" panose="020E0502030308020204" pitchFamily="34" charset="0"/>
              </a:rPr>
              <a:t> because all the advocate can do is maintain possession of client’s property/documents/funds. </a:t>
            </a:r>
            <a:endParaRPr lang="en-US" sz="64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marL="0" indent="0" algn="just">
              <a:buNone/>
            </a:pPr>
            <a:endParaRPr lang="en-US" sz="2900" dirty="0">
              <a:latin typeface="Maiandra GD" panose="020E0502030308020204" pitchFamily="34" charset="0"/>
              <a:cs typeface="Maiandra GD" panose="020E0502030308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1828800"/>
            <a:ext cx="3739896" cy="45720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en-US" sz="56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6600" dirty="0">
                <a:latin typeface="Maiandra GD" panose="020E0502030308020204" pitchFamily="34" charset="0"/>
                <a:cs typeface="Maiandra GD" panose="020E0502030308020204" pitchFamily="34" charset="0"/>
              </a:rPr>
              <a:t>It cannot be actively enforced</a:t>
            </a:r>
            <a:endParaRPr lang="en-US" sz="6600" dirty="0"/>
          </a:p>
          <a:p>
            <a:pPr algn="just">
              <a:buFont typeface="Wingdings" panose="05000000000000000000" pitchFamily="2" charset="2"/>
              <a:buChar char="v"/>
            </a:pPr>
            <a:endParaRPr lang="en-US" sz="64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6400" dirty="0">
                <a:latin typeface="Maiandra GD" panose="020E0502030308020204" pitchFamily="34" charset="0"/>
                <a:cs typeface="Maiandra GD" panose="020E0502030308020204" pitchFamily="34" charset="0"/>
              </a:rPr>
              <a:t>It is </a:t>
            </a:r>
            <a:r>
              <a:rPr lang="en-US" sz="6400" b="1" dirty="0">
                <a:latin typeface="Maiandra GD" panose="020E0502030308020204" pitchFamily="34" charset="0"/>
                <a:cs typeface="Maiandra GD" panose="020E0502030308020204" pitchFamily="34" charset="0"/>
              </a:rPr>
              <a:t>general in nature</a:t>
            </a:r>
            <a:r>
              <a:rPr lang="en-US" sz="6400" dirty="0">
                <a:latin typeface="Maiandra GD" panose="020E0502030308020204" pitchFamily="34" charset="0"/>
                <a:cs typeface="Maiandra GD" panose="020E0502030308020204" pitchFamily="34" charset="0"/>
              </a:rPr>
              <a:t> as it secures payment for all outstanding fees owed to the advocate.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64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6400" dirty="0">
                <a:latin typeface="Maiandra GD" panose="020E0502030308020204" pitchFamily="34" charset="0"/>
                <a:cs typeface="Maiandra GD" panose="020E0502030308020204" pitchFamily="34" charset="0"/>
              </a:rPr>
              <a:t>The lien may be asserted even if the property/documents/funds came into the advocate’s possession in a matter unconnected to the matter for which the fees were incurred.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6400" dirty="0">
              <a:latin typeface="Maiandra GD" panose="020E0502030308020204" pitchFamily="34" charset="0"/>
              <a:cs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6400" dirty="0">
                <a:latin typeface="Maiandra GD" panose="020E0502030308020204" pitchFamily="34" charset="0"/>
                <a:cs typeface="Maiandra GD" panose="020E0502030308020204" pitchFamily="34" charset="0"/>
              </a:rPr>
              <a:t>The lien ceases when the advocate client settles the advocate’s bill or surrender’s documents to client or client’s new advocate without conditions</a:t>
            </a:r>
            <a:r>
              <a:rPr lang="en-US" sz="2800" dirty="0">
                <a:latin typeface="Maiandra GD" panose="020E0502030308020204" pitchFamily="34" charset="0"/>
                <a:cs typeface="Maiandra GD" panose="020E0502030308020204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5" name="Content Placeholder 6" descr="Li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81800" y="803031"/>
            <a:ext cx="2004060" cy="117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383335"/>
      </p:ext>
    </p:extLst>
  </p:cSld>
  <p:clrMapOvr>
    <a:masterClrMapping/>
  </p:clrMapOvr>
  <p:transition spd="slow"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85466"/>
            <a:ext cx="7327265" cy="1009650"/>
          </a:xfrm>
        </p:spPr>
        <p:txBody>
          <a:bodyPr/>
          <a:lstStyle/>
          <a:p>
            <a:r>
              <a:rPr lang="en-US" sz="3200" b="1" dirty="0">
                <a:latin typeface="Maiandra GD" panose="020E0502030308020204" pitchFamily="34" charset="0"/>
                <a:cs typeface="Maiandra GD" panose="020E0502030308020204" pitchFamily="34" charset="0"/>
              </a:rPr>
              <a:t> When retaining lien may be exercised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345" y="185466"/>
            <a:ext cx="7094856" cy="6509612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Upon conclusion of a case or transaction, if the advocate’s legal fees and costs remains unpaid despite the advocate’s demand for payment.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There must be evidence that the client is refusing or is avoiding to pay the advocate’s fees and costs.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dirty="0">
                <a:latin typeface="Maiandra GD" panose="020E0502030308020204" pitchFamily="34" charset="0"/>
                <a:cs typeface="Maiandra GD" panose="020E0502030308020204" pitchFamily="34" charset="0"/>
              </a:rPr>
              <a:t>There must be evidence </a:t>
            </a: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  that the advocate provided the client with a timely notice of the fees and costs due to him.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If the fee payable to the advocate is not known by the client or is yet to be determined,  exercising lien would be wrongful. </a:t>
            </a:r>
          </a:p>
          <a:p>
            <a:pPr marL="0" indent="0">
              <a:buNone/>
            </a:pPr>
            <a:endParaRPr lang="en-US" sz="1800" dirty="0">
              <a:latin typeface="Maiandra GD" panose="020E0502030308020204" pitchFamily="34" charset="0"/>
              <a:cs typeface="Maiandra GD" panose="020E0502030308020204" pitchFamily="34" charset="0"/>
            </a:endParaRPr>
          </a:p>
        </p:txBody>
      </p:sp>
      <p:pic>
        <p:nvPicPr>
          <p:cNvPr id="4" name="Content Placeholder 3" descr="Lien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15200" y="304800"/>
            <a:ext cx="1772193" cy="10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61727"/>
      </p:ext>
    </p:extLst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Maiandra GD" panose="020E0502030308020204" pitchFamily="34" charset="0"/>
                <a:cs typeface="Maiandra GD" panose="020E0502030308020204" pitchFamily="34" charset="0"/>
              </a:rPr>
              <a:t>No lien in certain circumstances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5330"/>
            <a:ext cx="7704455" cy="3842385"/>
          </a:xfrm>
        </p:spPr>
        <p:txBody>
          <a:bodyPr/>
          <a:lstStyle/>
          <a:p>
            <a:pPr marL="342900" indent="-342900" algn="just">
              <a:buFont typeface="+mj-lt"/>
              <a:buAutoNum type="alphaL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No advocate’s lien can exist over files, money or documents held in trust.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No advocate’s lien exists over money or deeds  subject to an undertaking.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No advocate’s lien exist s over money held by the advocate for purpose of  transmitting to a third party.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No advocate’s lien exist over monies held by the advocate as stakeholder.</a:t>
            </a:r>
          </a:p>
          <a:p>
            <a:pPr marL="342900" indent="-342900">
              <a:buFont typeface="+mj-lt"/>
              <a:buAutoNum type="alphaLcParenR"/>
            </a:pPr>
            <a:endParaRPr lang="en-US" sz="1800" dirty="0">
              <a:latin typeface="Maiandra GD" panose="020E0502030308020204" pitchFamily="34" charset="0"/>
              <a:cs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800187"/>
      </p:ext>
    </p:extLst>
  </p:cSld>
  <p:clrMapOvr>
    <a:masterClrMapping/>
  </p:clrMapOvr>
  <p:transition spd="slow"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345" y="457200"/>
            <a:ext cx="7704455" cy="1241425"/>
          </a:xfrm>
        </p:spPr>
        <p:txBody>
          <a:bodyPr/>
          <a:lstStyle/>
          <a:p>
            <a:r>
              <a:rPr lang="en-US" b="1">
                <a:latin typeface="Maiandra GD" panose="020E0502030308020204" pitchFamily="34" charset="0"/>
                <a:cs typeface="Maiandra GD" panose="020E0502030308020204" pitchFamily="34" charset="0"/>
              </a:rPr>
              <a:t>Wrongful exercise of lien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345" y="1811655"/>
            <a:ext cx="7704455" cy="4188460"/>
          </a:xfrm>
        </p:spPr>
        <p:txBody>
          <a:bodyPr/>
          <a:lstStyle/>
          <a:p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Wrongful exercise of lien arises in the following situations:-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The advocate continues to retain possession of client’s property/funds/documents after the client has fully paid the advocate’s fees.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The advocate retains possession of money or documents that are subject to an undertaking to secure payment of his fees.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The advocate retains possession of funds or documents that were forwarded by the client for transmission to a third party.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>
                <a:latin typeface="Maiandra GD" panose="020E0502030308020204" pitchFamily="34" charset="0"/>
                <a:cs typeface="Maiandra GD" panose="020E0502030308020204" pitchFamily="34" charset="0"/>
              </a:rPr>
              <a:t>The advocate retains client’s documents/funds/property when the fee payable to the advocate has not been determined or known by the client.</a:t>
            </a:r>
          </a:p>
        </p:txBody>
      </p:sp>
    </p:spTree>
    <p:extLst>
      <p:ext uri="{BB962C8B-B14F-4D97-AF65-F5344CB8AC3E}">
        <p14:creationId xmlns:p14="http://schemas.microsoft.com/office/powerpoint/2010/main" val="2255251591"/>
      </p:ext>
    </p:extLst>
  </p:cSld>
  <p:clrMapOvr>
    <a:masterClrMapping/>
  </p:clrMapOvr>
  <p:transition spd="slow">
    <p:wheel spokes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704455" cy="1104900"/>
          </a:xfrm>
        </p:spPr>
        <p:txBody>
          <a:bodyPr/>
          <a:lstStyle/>
          <a:p>
            <a:r>
              <a:rPr lang="en-US" sz="2800" b="1" dirty="0">
                <a:latin typeface="Maiandra GD" panose="020E0502030308020204" pitchFamily="34" charset="0"/>
                <a:cs typeface="Maiandra GD" panose="020E0502030308020204" pitchFamily="34" charset="0"/>
              </a:rPr>
              <a:t>Remedies where lien is wrongfully exercised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18557"/>
            <a:ext cx="7704455" cy="4123690"/>
          </a:xfrm>
        </p:spPr>
        <p:txBody>
          <a:bodyPr/>
          <a:lstStyle/>
          <a:p>
            <a:pPr algn="just"/>
            <a:r>
              <a:rPr lang="en-US" sz="2800" dirty="0">
                <a:latin typeface="Maiandra GD" panose="020E0502030308020204" pitchFamily="34" charset="0"/>
                <a:cs typeface="Maiandra GD" panose="020E0502030308020204" pitchFamily="34" charset="0"/>
              </a:rPr>
              <a:t>In situations of wrongful exercise of lien by an advocate, an aggrieved client may seek redress through the following options: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n-US" sz="2800" dirty="0">
                <a:latin typeface="Maiandra GD" panose="020E0502030308020204" pitchFamily="34" charset="0"/>
                <a:cs typeface="Maiandra GD" panose="020E0502030308020204" pitchFamily="34" charset="0"/>
              </a:rPr>
              <a:t>File an application under Order 52 Rule 4 of the Civil Procedure Rules.</a:t>
            </a:r>
          </a:p>
          <a:p>
            <a:pPr lvl="2" algn="just">
              <a:buFont typeface="Wingdings" panose="05000000000000000000" pitchFamily="2" charset="2"/>
              <a:buChar char="v"/>
            </a:pPr>
            <a:r>
              <a:rPr lang="en-US" sz="2800" dirty="0">
                <a:latin typeface="Maiandra GD" panose="020E0502030308020204" pitchFamily="34" charset="0"/>
                <a:cs typeface="Maiandra GD" panose="020E0502030308020204" pitchFamily="34" charset="0"/>
              </a:rPr>
              <a:t>Lodge a complaint against the advocate at the Commission (ACC) or at the Advocate’s Disciplinary Committee(ADC).</a:t>
            </a:r>
          </a:p>
        </p:txBody>
      </p:sp>
    </p:spTree>
    <p:extLst>
      <p:ext uri="{BB962C8B-B14F-4D97-AF65-F5344CB8AC3E}">
        <p14:creationId xmlns:p14="http://schemas.microsoft.com/office/powerpoint/2010/main" val="358670361"/>
      </p:ext>
    </p:extLst>
  </p:cSld>
  <p:clrMapOvr>
    <a:masterClrMapping/>
  </p:clrMapOvr>
  <p:transition spd="slow">
    <p:wheel spokes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345" y="457200"/>
            <a:ext cx="6807200" cy="1002030"/>
          </a:xfrm>
        </p:spPr>
        <p:txBody>
          <a:bodyPr/>
          <a:lstStyle/>
          <a:p>
            <a:r>
              <a:rPr lang="en-US" sz="2800" b="1" dirty="0">
                <a:latin typeface="Maiandra GD" panose="020E0502030308020204" pitchFamily="34" charset="0"/>
                <a:cs typeface="Maiandra GD" panose="020E0502030308020204" pitchFamily="34" charset="0"/>
              </a:rPr>
              <a:t>2. Statutory/Charging lien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345" y="1598295"/>
            <a:ext cx="7704455" cy="463804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  <a:cs typeface="Maiandra GD" panose="020E0502030308020204" pitchFamily="34" charset="0"/>
              </a:rPr>
              <a:t>This type of lien does not fall within the traditional definition of “lien” as it does not apply to property in the advocate’s possession.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  <a:cs typeface="Maiandra GD" panose="020E0502030308020204" pitchFamily="34" charset="0"/>
              </a:rPr>
              <a:t>It refers to the advocate’s right to request the equitable interference of the court and claim a charge against a property that has been recovered or preserved through the advocate’s efforts in order to secure payment of advocate’s fees and costs.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  <a:cs typeface="Maiandra GD" panose="020E0502030308020204" pitchFamily="34" charset="0"/>
              </a:rPr>
              <a:t>In Kenya, this right is recognized under Section 52 of the Advocates Act allowing the court to pronounce a charging order.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  <a:cs typeface="Maiandra GD" panose="020E0502030308020204" pitchFamily="34" charset="0"/>
              </a:rPr>
              <a:t>It is specific in nature as it only applies to secure payment of all fees, charges and disbursements for services related to the recovery or preservation of property.</a:t>
            </a:r>
          </a:p>
        </p:txBody>
      </p:sp>
    </p:spTree>
    <p:extLst>
      <p:ext uri="{BB962C8B-B14F-4D97-AF65-F5344CB8AC3E}">
        <p14:creationId xmlns:p14="http://schemas.microsoft.com/office/powerpoint/2010/main" val="3942028215"/>
      </p:ext>
    </p:extLst>
  </p:cSld>
  <p:clrMapOvr>
    <a:masterClrMapping/>
  </p:clrMapOvr>
  <p:transition spd="slow"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8855"/>
            <a:ext cx="7050405" cy="495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32546"/>
      </p:ext>
    </p:extLst>
  </p:cSld>
  <p:clrMapOvr>
    <a:masterClrMapping/>
  </p:clrMapOvr>
  <p:transition spd="slow"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-23446"/>
            <a:ext cx="7239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17893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3810000" cy="762000"/>
          </a:xfrm>
        </p:spPr>
        <p:txBody>
          <a:bodyPr/>
          <a:lstStyle/>
          <a:p>
            <a:pPr eaLnBrk="1" hangingPunct="1"/>
            <a:r>
              <a:rPr lang="en-GB" altLang="en-US" sz="6000" b="1" dirty="0">
                <a:ln>
                  <a:noFill/>
                </a:ln>
                <a:latin typeface="Maiandra GD" panose="020E0502030308020204" pitchFamily="34" charset="0"/>
              </a:rPr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14696" y="990600"/>
            <a:ext cx="8001001" cy="5105400"/>
          </a:xfrm>
        </p:spPr>
        <p:txBody>
          <a:bodyPr rtlCol="0" anchor="t">
            <a:normAutofit/>
          </a:bodyPr>
          <a:lstStyle/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altLang="en-GB" dirty="0">
                <a:latin typeface="Maiandra GD" panose="020E0502030308020204" pitchFamily="34" charset="0"/>
              </a:rPr>
              <a:t> Introduction</a:t>
            </a: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latin typeface="Maiandra GD" panose="020E0502030308020204" pitchFamily="34" charset="0"/>
              </a:rPr>
              <a:t>Legal or professional fees, costs, disbursements distinguished</a:t>
            </a: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latin typeface="Maiandra GD" panose="020E0502030308020204" pitchFamily="34" charset="0"/>
              </a:rPr>
              <a:t>Party and Party costs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latin typeface="Maiandra GD" panose="020E0502030308020204" pitchFamily="34" charset="0"/>
              </a:rPr>
              <a:t>Advocate and client costs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dirty="0">
                <a:latin typeface="Maiandra GD" panose="020E0502030308020204" pitchFamily="34" charset="0"/>
              </a:rPr>
              <a:t>Modes of Charging </a:t>
            </a:r>
            <a:r>
              <a:rPr lang="en-GB" sz="2000" b="1" dirty="0">
                <a:latin typeface="Maiandra GD" pitchFamily="34" charset="0"/>
              </a:rPr>
              <a:t>fees</a:t>
            </a:r>
          </a:p>
          <a:p>
            <a:pPr marL="800100" lvl="2" indent="-342900" algn="just" eaLnBrk="1" fontAlgn="auto" hangingPunct="1">
              <a:buClr>
                <a:schemeClr val="accent1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GB" sz="1600" dirty="0">
                <a:latin typeface="Maiandra GD" pitchFamily="34" charset="0"/>
              </a:rPr>
              <a:t>(a). Fee agreement</a:t>
            </a:r>
            <a:r>
              <a:rPr lang="en-GB" dirty="0">
                <a:latin typeface="Maiandra GD" pitchFamily="34" charset="0"/>
              </a:rPr>
              <a:t>	</a:t>
            </a:r>
          </a:p>
          <a:p>
            <a:pPr marL="800100" lvl="3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GB" dirty="0">
                <a:latin typeface="Maiandra GD" pitchFamily="34" charset="0"/>
              </a:rPr>
              <a:t>(b).  Invalid fee Agreement</a:t>
            </a:r>
          </a:p>
          <a:p>
            <a:pPr marL="800100" lvl="2" indent="-342900" algn="just" eaLnBrk="1" fontAlgn="auto" hangingPunct="1">
              <a:buClr>
                <a:schemeClr val="accent1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GB" dirty="0">
                <a:latin typeface="Maiandra GD" pitchFamily="34" charset="0"/>
              </a:rPr>
              <a:t>Advocate Remuneration Order</a:t>
            </a:r>
          </a:p>
          <a:p>
            <a:pPr marL="800100" lvl="2" indent="-342900" algn="just" eaLnBrk="1" fontAlgn="auto" hangingPunct="1">
              <a:buClr>
                <a:schemeClr val="accent1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GB" dirty="0">
                <a:latin typeface="Maiandra GD" pitchFamily="34" charset="0"/>
              </a:rPr>
              <a:t>Taxation of costs </a:t>
            </a:r>
            <a:endParaRPr lang="en-US" dirty="0">
              <a:latin typeface="Maiandra GD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dirty="0">
                <a:latin typeface="Maiandra GD" panose="020E0502030308020204" pitchFamily="34" charset="0"/>
              </a:rPr>
              <a:t>Payment of Legal fees in kind</a:t>
            </a: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 panose="020B0604020202020204"/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085705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04667" cy="990600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Introduction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9" y="2048962"/>
            <a:ext cx="7704667" cy="389463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Advocates are entitled  to fair and reasonable remuneration for services rendered.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It is good practice  for an advocate to make it clear the basis upon which legal fees will be charged and  the amount to be charged.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This should take place at the point of taking instructions.</a:t>
            </a:r>
          </a:p>
        </p:txBody>
      </p:sp>
      <p:pic>
        <p:nvPicPr>
          <p:cNvPr id="4" name="Picture 4" descr="Tips for Keeping your Legal Fees Down - RMYC Port Hack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45"/>
          <a:stretch/>
        </p:blipFill>
        <p:spPr bwMode="auto">
          <a:xfrm>
            <a:off x="6629400" y="457200"/>
            <a:ext cx="1813184" cy="159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4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04667" cy="1066799"/>
          </a:xfrm>
        </p:spPr>
        <p:txBody>
          <a:bodyPr/>
          <a:lstStyle/>
          <a:p>
            <a:r>
              <a:rPr lang="en-US" sz="3600" b="1" dirty="0">
                <a:latin typeface="Maiandra GD" pitchFamily="34" charset="0"/>
              </a:rPr>
              <a:t>Legal or professional  fees, costs, disbursements distinguished</a:t>
            </a:r>
            <a:endParaRPr lang="en-US" sz="3600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732" y="1524000"/>
            <a:ext cx="7772401" cy="4724400"/>
          </a:xfrm>
        </p:spPr>
        <p:txBody>
          <a:bodyPr/>
          <a:lstStyle/>
          <a:p>
            <a:endParaRPr lang="en-US" b="1" dirty="0">
              <a:latin typeface="Maiandra GD" pitchFamily="34" charset="0"/>
            </a:endParaRPr>
          </a:p>
          <a:p>
            <a:pPr marL="0" indent="0" algn="just">
              <a:buNone/>
            </a:pPr>
            <a:r>
              <a:rPr lang="en-US" b="1" dirty="0">
                <a:latin typeface="Maiandra GD" pitchFamily="34" charset="0"/>
              </a:rPr>
              <a:t>Legal/ professional fees</a:t>
            </a: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Is the name given to money that is charged by an advocate for the services rendered to client.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 </a:t>
            </a:r>
            <a:r>
              <a:rPr lang="en-US" b="1" dirty="0">
                <a:latin typeface="Maiandra GD" pitchFamily="34" charset="0"/>
              </a:rPr>
              <a:t>Costs.</a:t>
            </a: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Costs  include fees, charges, disbursements, expenses and remuneration.</a:t>
            </a:r>
          </a:p>
          <a:p>
            <a:pPr marL="0" indent="0" algn="just">
              <a:buNone/>
            </a:pPr>
            <a:r>
              <a:rPr lang="en-US" b="1" dirty="0">
                <a:latin typeface="Maiandra GD" pitchFamily="34" charset="0"/>
              </a:rPr>
              <a:t>Disbursements </a:t>
            </a: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Disbursements  includes but not limited to  court  filing fees, service of summons expenses ,expert witness expenses, stamp duty </a:t>
            </a:r>
            <a:r>
              <a:rPr lang="en-US" dirty="0" err="1">
                <a:latin typeface="Maiandra GD" pitchFamily="34" charset="0"/>
              </a:rPr>
              <a:t>e.t.c</a:t>
            </a:r>
            <a:r>
              <a:rPr lang="en-US" dirty="0">
                <a:latin typeface="Maiandra GD" pitchFamily="34" charset="0"/>
              </a:rPr>
              <a:t>. Disbursements differ from case to case.</a:t>
            </a:r>
          </a:p>
          <a:p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5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444" y="1219200"/>
            <a:ext cx="7704667" cy="22860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This is the amount of costs, charges and expenses the losing party in an action pays the winning party.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 If the client succeeds in a contentious matter, the recovered party and party costs will cover part of his ‘advocate and client’ costs.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2444" y="228600"/>
            <a:ext cx="7704667" cy="1066799"/>
          </a:xfrm>
        </p:spPr>
        <p:txBody>
          <a:bodyPr/>
          <a:lstStyle/>
          <a:p>
            <a:r>
              <a:rPr lang="en-US" sz="3600" b="1" dirty="0">
                <a:latin typeface="Maiandra GD" pitchFamily="34" charset="0"/>
              </a:rPr>
              <a:t>Party and Party costs</a:t>
            </a:r>
            <a:endParaRPr lang="en-US" sz="3600" dirty="0">
              <a:latin typeface="Maiandra GD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143000" y="3733800"/>
            <a:ext cx="7463557" cy="76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b="1" dirty="0">
                <a:latin typeface="Maiandra GD" pitchFamily="34" charset="0"/>
              </a:rPr>
              <a:t>Advocate and client costs</a:t>
            </a:r>
            <a:endParaRPr lang="en-US" sz="3600" dirty="0">
              <a:latin typeface="Maiandra GD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57701" y="4800601"/>
            <a:ext cx="770466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85750" indent="-28575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7D0E"/>
              </a:buClr>
              <a:buSzPct val="14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7D0E"/>
              </a:buClr>
              <a:buSzPct val="14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7D0E"/>
              </a:buClr>
              <a:buSzPct val="145000"/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7D0E"/>
              </a:buClr>
              <a:buSzPct val="145000"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C87D0E"/>
              </a:buClr>
              <a:buSzPct val="145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b="1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They are the costs that a client is obliged to pay his advocate for legal services rendered which are not recoverable under Party and Party costs.</a:t>
            </a:r>
          </a:p>
          <a:p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29039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457201"/>
            <a:ext cx="7704667" cy="609599"/>
          </a:xfrm>
        </p:spPr>
        <p:txBody>
          <a:bodyPr/>
          <a:lstStyle/>
          <a:p>
            <a:r>
              <a:rPr lang="en-US" b="1" dirty="0"/>
              <a:t>Modes of charging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00100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>
                <a:latin typeface="Maiandra GD" pitchFamily="34" charset="0"/>
              </a:rPr>
              <a:t>In Kenya, an advocate can charge his or her client  fees by opting to  enter into a written fee agreement, tax his costs in courts  or charge under the advocates remuneration order.</a:t>
            </a:r>
          </a:p>
          <a:p>
            <a:pPr marL="0" indent="0" algn="just">
              <a:buNone/>
            </a:pPr>
            <a:endParaRPr lang="en-US" sz="2000" dirty="0">
              <a:latin typeface="Maiandra GD" pitchFamily="34" charset="0"/>
            </a:endParaRPr>
          </a:p>
          <a:p>
            <a:pPr marL="0" indent="0" algn="just">
              <a:buNone/>
            </a:pPr>
            <a:r>
              <a:rPr lang="en-GB" b="1" dirty="0">
                <a:latin typeface="Maiandra GD" pitchFamily="34" charset="0"/>
              </a:rPr>
              <a:t>1. Fee  Agreement ( Section 45 of the Advocates Act)</a:t>
            </a:r>
            <a:endParaRPr lang="en-US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itchFamily="34" charset="0"/>
              </a:rPr>
              <a:t>An advocate can enter into a written fee agreement with his client fixing </a:t>
            </a:r>
            <a:r>
              <a:rPr lang="en-GB" sz="2000" dirty="0">
                <a:latin typeface="Maiandra GD" pitchFamily="34" charset="0"/>
              </a:rPr>
              <a:t>the amount  fees payable.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sz="2000" dirty="0">
                <a:latin typeface="Maiandra GD" pitchFamily="34" charset="0"/>
              </a:rPr>
              <a:t> It may take the form of a retainer agreement, letter of instruction or a  memorandum of agreement between the advocate and client.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sz="2000" dirty="0">
                <a:latin typeface="Maiandra GD" pitchFamily="34" charset="0"/>
              </a:rPr>
              <a:t>The agreement is valid and binding if its signed by the client or their authorized agent.</a:t>
            </a:r>
            <a:endParaRPr lang="en-US" sz="2000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GB" sz="2000" dirty="0">
                <a:latin typeface="Maiandra GD" pitchFamily="34" charset="0"/>
              </a:rPr>
              <a:t>It can be challenged in court.</a:t>
            </a:r>
            <a:endParaRPr lang="en-US" sz="2000" dirty="0">
              <a:latin typeface="Maiandra GD" pitchFamily="34" charset="0"/>
            </a:endParaRPr>
          </a:p>
          <a:p>
            <a:endParaRPr lang="en-US" sz="1400" dirty="0">
              <a:latin typeface="Maiandra GD" pitchFamily="34" charset="0"/>
            </a:endParaRPr>
          </a:p>
        </p:txBody>
      </p:sp>
      <p:pic>
        <p:nvPicPr>
          <p:cNvPr id="4" name="Picture 2" descr="Above and Beyond: When is an Attorney Entitled to Claim a &amp;#39;Special Fee&amp;#39;?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" r="19226"/>
          <a:stretch/>
        </p:blipFill>
        <p:spPr bwMode="auto">
          <a:xfrm>
            <a:off x="6858000" y="160426"/>
            <a:ext cx="1828800" cy="113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81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61999"/>
          </a:xfrm>
        </p:spPr>
        <p:txBody>
          <a:bodyPr/>
          <a:lstStyle/>
          <a:p>
            <a:r>
              <a:rPr lang="en-GB" sz="3200" b="1" dirty="0">
                <a:latin typeface="Maiandra GD" pitchFamily="34" charset="0"/>
              </a:rPr>
              <a:t/>
            </a:r>
            <a:br>
              <a:rPr lang="en-GB" sz="3200" b="1" dirty="0">
                <a:latin typeface="Maiandra GD" pitchFamily="34" charset="0"/>
              </a:rPr>
            </a:br>
            <a:r>
              <a:rPr lang="en-GB" sz="3200" b="1" dirty="0">
                <a:latin typeface="Maiandra GD" pitchFamily="34" charset="0"/>
              </a:rPr>
              <a:t>1. Fee  Agreement </a:t>
            </a:r>
            <a:r>
              <a:rPr lang="en-GB" sz="3200" b="1" dirty="0" err="1">
                <a:latin typeface="Maiandra GD" pitchFamily="34" charset="0"/>
              </a:rPr>
              <a:t>ctn</a:t>
            </a:r>
            <a:r>
              <a:rPr lang="en-GB" sz="3200" b="1" dirty="0">
                <a:latin typeface="Maiandra GD" pitchFamily="34" charset="0"/>
              </a:rPr>
              <a:t>…</a:t>
            </a:r>
            <a:r>
              <a:rPr lang="en-US" sz="3200" dirty="0">
                <a:latin typeface="Maiandra GD" pitchFamily="34" charset="0"/>
              </a:rPr>
              <a:t/>
            </a:r>
            <a:br>
              <a:rPr lang="en-US" sz="3200" dirty="0">
                <a:latin typeface="Maiandra GD" pitchFamily="34" charset="0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848600" cy="5257800"/>
          </a:xfrm>
        </p:spPr>
        <p:txBody>
          <a:bodyPr/>
          <a:lstStyle/>
          <a:p>
            <a:pPr marL="0" indent="0">
              <a:buNone/>
            </a:pPr>
            <a:endParaRPr lang="en-GB" dirty="0">
              <a:latin typeface="Maiandra GD" pitchFamily="34" charset="0"/>
            </a:endParaRPr>
          </a:p>
          <a:p>
            <a:pPr marL="0" indent="0">
              <a:buNone/>
            </a:pPr>
            <a:endParaRPr lang="en-GB" dirty="0">
              <a:latin typeface="Maiandra GD" pitchFamily="34" charset="0"/>
            </a:endParaRPr>
          </a:p>
          <a:p>
            <a:pPr marL="0" indent="0" algn="just">
              <a:buNone/>
            </a:pPr>
            <a:r>
              <a:rPr lang="en-GB" dirty="0">
                <a:latin typeface="Maiandra GD" pitchFamily="34" charset="0"/>
              </a:rPr>
              <a:t>Grounds for challenging:</a:t>
            </a:r>
            <a:endParaRPr lang="en-US" dirty="0">
              <a:latin typeface="Maiandra GD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Harsh, </a:t>
            </a:r>
            <a:r>
              <a:rPr lang="en-US" dirty="0">
                <a:latin typeface="Maiandra GD" pitchFamily="34" charset="0"/>
              </a:rPr>
              <a:t>unconscionable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Exorbitant or unreasonable </a:t>
            </a:r>
            <a:endParaRPr lang="en-US" dirty="0">
              <a:latin typeface="Maiandra GD" pitchFamily="34" charset="0"/>
            </a:endParaRPr>
          </a:p>
          <a:p>
            <a:pPr marL="0" indent="0" algn="just">
              <a:buNone/>
            </a:pPr>
            <a:r>
              <a:rPr lang="en-GB" dirty="0">
                <a:latin typeface="Maiandra GD" pitchFamily="34" charset="0"/>
              </a:rPr>
              <a:t>Timelines for filing the application -Section 45(2A)</a:t>
            </a:r>
            <a:endParaRPr lang="en-US" dirty="0">
              <a:latin typeface="Maiandra GD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Within one year after making the agreement or </a:t>
            </a:r>
            <a:endParaRPr lang="en-US" dirty="0">
              <a:latin typeface="Maiandra GD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Within 3 months after fees demand in writing by the advocate </a:t>
            </a:r>
            <a:r>
              <a:rPr lang="en-US" dirty="0">
                <a:latin typeface="Maiandra GD" pitchFamily="34" charset="0"/>
              </a:rPr>
              <a:t>for payment.</a:t>
            </a:r>
          </a:p>
          <a:p>
            <a:pPr marL="0" indent="0" algn="just">
              <a:buNone/>
            </a:pPr>
            <a:r>
              <a:rPr lang="en-GB" dirty="0">
                <a:latin typeface="Maiandra GD" pitchFamily="34" charset="0"/>
              </a:rPr>
              <a:t>The court can:</a:t>
            </a:r>
            <a:endParaRPr lang="en-US" dirty="0">
              <a:latin typeface="Maiandra GD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Uphold the agreement; or</a:t>
            </a:r>
            <a:endParaRPr lang="en-US" dirty="0">
              <a:latin typeface="Maiandra GD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Vary the agreement and substitute </a:t>
            </a:r>
            <a:r>
              <a:rPr lang="en-US" dirty="0">
                <a:latin typeface="Maiandra GD" pitchFamily="34" charset="0"/>
              </a:rPr>
              <a:t>with a reasonable amount;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GB" dirty="0">
                <a:latin typeface="Maiandra GD" pitchFamily="34" charset="0"/>
              </a:rPr>
              <a:t>Set it  aside and order taxation by the Registrar,</a:t>
            </a:r>
            <a:endParaRPr lang="en-US" dirty="0">
              <a:latin typeface="Maiandra GD" pitchFamily="34" charset="0"/>
            </a:endParaRPr>
          </a:p>
          <a:p>
            <a:endParaRPr lang="en-US" dirty="0">
              <a:latin typeface="Maiandra GD" pitchFamily="34" charset="0"/>
            </a:endParaRPr>
          </a:p>
          <a:p>
            <a:pPr marL="457200" lvl="1" indent="0">
              <a:buNone/>
            </a:pPr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4759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04667" cy="914399"/>
          </a:xfrm>
        </p:spPr>
        <p:txBody>
          <a:bodyPr/>
          <a:lstStyle/>
          <a:p>
            <a:r>
              <a:rPr lang="en-US" b="1" dirty="0">
                <a:latin typeface="Maiandra GD" pitchFamily="34" charset="0"/>
              </a:rPr>
              <a:t>Invalid fee agreements</a:t>
            </a:r>
            <a:endParaRPr lang="en-US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04667" cy="5181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Are improper and not recognized in law.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Examples of such agreements include any agreement: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Whereby  the advocate purchases  interest of his client in any suit;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Relieving any advocate’s professional negligence responsibility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That provides for payment only in the event of success of a suit 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800" dirty="0">
                <a:latin typeface="Maiandra GD" pitchFamily="34" charset="0"/>
              </a:rPr>
              <a:t>That allows the Advocate to undercut or charge more 25%  of the general damages recovered less party and party costs. </a:t>
            </a:r>
          </a:p>
          <a:p>
            <a:pPr lvl="1" algn="just">
              <a:buFont typeface="Wingdings" panose="05000000000000000000" pitchFamily="2" charset="2"/>
              <a:buChar char="v"/>
            </a:pPr>
            <a:endParaRPr lang="en-US" sz="1800" dirty="0">
              <a:latin typeface="Maiandra GD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>
                <a:latin typeface="Maiandra GD" pitchFamily="34" charset="0"/>
              </a:rPr>
              <a:t>Courts have held that the advocates are estopped from filing a bill of costs whose intention  is to avoid illegal agreement </a:t>
            </a:r>
          </a:p>
        </p:txBody>
      </p:sp>
    </p:spTree>
    <p:extLst>
      <p:ext uri="{BB962C8B-B14F-4D97-AF65-F5344CB8AC3E}">
        <p14:creationId xmlns:p14="http://schemas.microsoft.com/office/powerpoint/2010/main" val="4258227904"/>
      </p:ext>
    </p:extLst>
  </p:cSld>
  <p:clrMapOvr>
    <a:masterClrMapping/>
  </p:clrMapOvr>
  <p:transition spd="slow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1779</Words>
  <Application>Microsoft Office PowerPoint</Application>
  <PresentationFormat>On-screen Show (4:3)</PresentationFormat>
  <Paragraphs>165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Corbel</vt:lpstr>
      <vt:lpstr>Maiandra GD</vt:lpstr>
      <vt:lpstr>Times New Roman</vt:lpstr>
      <vt:lpstr>Wingdings</vt:lpstr>
      <vt:lpstr>Parallax</vt:lpstr>
      <vt:lpstr>        ADVOCATES COMPLAINTS COMMISSION  (ACC)  Legal fees and lien demystified   3rd  Webinar Series Presentation  Date: 08.07.2021  </vt:lpstr>
      <vt:lpstr>    Advocate’s legal fees   Date: Thursday, July 8, 2021    Presented by: Benjamin Mbithi                   Senior State Counsel                </vt:lpstr>
      <vt:lpstr>Agenda</vt:lpstr>
      <vt:lpstr>Introduction</vt:lpstr>
      <vt:lpstr>Legal or professional  fees, costs, disbursements distinguished</vt:lpstr>
      <vt:lpstr>Party and Party costs</vt:lpstr>
      <vt:lpstr>Modes of charging fees</vt:lpstr>
      <vt:lpstr> 1. Fee  Agreement ctn… </vt:lpstr>
      <vt:lpstr>Invalid fee agreements</vt:lpstr>
      <vt:lpstr>2. Advocates Remuneration Order (ARO).</vt:lpstr>
      <vt:lpstr>Special fees.</vt:lpstr>
      <vt:lpstr>3. Taxation of costs </vt:lpstr>
      <vt:lpstr>Undercutting</vt:lpstr>
      <vt:lpstr>Overcharging</vt:lpstr>
      <vt:lpstr>Payment of legal fees in kind.</vt:lpstr>
      <vt:lpstr>PowerPoint Presentation</vt:lpstr>
      <vt:lpstr>    Advocate’s right of lien   Date: Thursday, July 8,2021    Presented by: Clare Namarome                   Senior State Counsel                </vt:lpstr>
      <vt:lpstr>Agenda</vt:lpstr>
      <vt:lpstr>Advocate’s Lien defined</vt:lpstr>
      <vt:lpstr>Types of lien</vt:lpstr>
      <vt:lpstr>1. Retaining lien</vt:lpstr>
      <vt:lpstr> When retaining lien may be exercised</vt:lpstr>
      <vt:lpstr>No lien in certain circumstances</vt:lpstr>
      <vt:lpstr>Wrongful exercise of lien</vt:lpstr>
      <vt:lpstr>Remedies where lien is wrongfully exercised</vt:lpstr>
      <vt:lpstr>2. Statutory/Charging lien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ADVOCATES COMPLAINTS COMMISSION  (ACC)  Legal fees and lien demystified   3rd  Webinar Series Presentation  Date: 08.07.2021</dc:title>
  <dc:creator>catee</dc:creator>
  <cp:lastModifiedBy>Peter Gwaro</cp:lastModifiedBy>
  <cp:revision>45</cp:revision>
  <dcterms:created xsi:type="dcterms:W3CDTF">2021-06-28T15:27:43Z</dcterms:created>
  <dcterms:modified xsi:type="dcterms:W3CDTF">2024-07-09T13:33:08Z</dcterms:modified>
</cp:coreProperties>
</file>